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4"/>
  </p:sldMasterIdLst>
  <p:notesMasterIdLst>
    <p:notesMasterId r:id="rId49"/>
  </p:notesMasterIdLst>
  <p:handoutMasterIdLst>
    <p:handoutMasterId r:id="rId50"/>
  </p:handoutMasterIdLst>
  <p:sldIdLst>
    <p:sldId id="364" r:id="rId5"/>
    <p:sldId id="267" r:id="rId6"/>
    <p:sldId id="369" r:id="rId7"/>
    <p:sldId id="370" r:id="rId8"/>
    <p:sldId id="268" r:id="rId9"/>
    <p:sldId id="365" r:id="rId10"/>
    <p:sldId id="366" r:id="rId11"/>
    <p:sldId id="367" r:id="rId12"/>
    <p:sldId id="368" r:id="rId13"/>
    <p:sldId id="330" r:id="rId14"/>
    <p:sldId id="337" r:id="rId15"/>
    <p:sldId id="333" r:id="rId16"/>
    <p:sldId id="334" r:id="rId17"/>
    <p:sldId id="322" r:id="rId18"/>
    <p:sldId id="336" r:id="rId19"/>
    <p:sldId id="339" r:id="rId20"/>
    <p:sldId id="335" r:id="rId21"/>
    <p:sldId id="356" r:id="rId22"/>
    <p:sldId id="269" r:id="rId23"/>
    <p:sldId id="357" r:id="rId24"/>
    <p:sldId id="316" r:id="rId25"/>
    <p:sldId id="317" r:id="rId26"/>
    <p:sldId id="318" r:id="rId27"/>
    <p:sldId id="340" r:id="rId28"/>
    <p:sldId id="341" r:id="rId29"/>
    <p:sldId id="325" r:id="rId30"/>
    <p:sldId id="326" r:id="rId31"/>
    <p:sldId id="344" r:id="rId32"/>
    <p:sldId id="350" r:id="rId33"/>
    <p:sldId id="351" r:id="rId34"/>
    <p:sldId id="352" r:id="rId35"/>
    <p:sldId id="359" r:id="rId36"/>
    <p:sldId id="360" r:id="rId37"/>
    <p:sldId id="358" r:id="rId38"/>
    <p:sldId id="362" r:id="rId39"/>
    <p:sldId id="346" r:id="rId40"/>
    <p:sldId id="347" r:id="rId41"/>
    <p:sldId id="348" r:id="rId42"/>
    <p:sldId id="349" r:id="rId43"/>
    <p:sldId id="353" r:id="rId44"/>
    <p:sldId id="354" r:id="rId45"/>
    <p:sldId id="283" r:id="rId46"/>
    <p:sldId id="314" r:id="rId47"/>
    <p:sldId id="256" r:id="rId4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3865C76-B411-4B73-B965-89AF95CE49C3}">
          <p14:sldIdLst>
            <p14:sldId id="364"/>
            <p14:sldId id="267"/>
            <p14:sldId id="369"/>
            <p14:sldId id="370"/>
            <p14:sldId id="268"/>
            <p14:sldId id="365"/>
            <p14:sldId id="366"/>
            <p14:sldId id="367"/>
            <p14:sldId id="368"/>
          </p14:sldIdLst>
        </p14:section>
        <p14:section name="Review Section" id="{4A72146B-6B8F-9C40-9886-CFC52F3E8C18}">
          <p14:sldIdLst>
            <p14:sldId id="330"/>
            <p14:sldId id="337"/>
            <p14:sldId id="333"/>
            <p14:sldId id="334"/>
            <p14:sldId id="322"/>
            <p14:sldId id="336"/>
            <p14:sldId id="339"/>
            <p14:sldId id="335"/>
            <p14:sldId id="356"/>
          </p14:sldIdLst>
        </p14:section>
        <p14:section name="Overview Section" id="{4114D40D-38AD-384C-9980-9025872775B0}">
          <p14:sldIdLst>
            <p14:sldId id="269"/>
            <p14:sldId id="357"/>
            <p14:sldId id="316"/>
            <p14:sldId id="317"/>
            <p14:sldId id="318"/>
            <p14:sldId id="340"/>
            <p14:sldId id="341"/>
            <p14:sldId id="325"/>
            <p14:sldId id="326"/>
          </p14:sldIdLst>
        </p14:section>
        <p14:section name="OpenID Connect Section" id="{EB95E9DA-0EEE-1F44-8CB3-B571953107F1}">
          <p14:sldIdLst>
            <p14:sldId id="344"/>
            <p14:sldId id="350"/>
            <p14:sldId id="351"/>
            <p14:sldId id="352"/>
            <p14:sldId id="359"/>
            <p14:sldId id="360"/>
            <p14:sldId id="358"/>
            <p14:sldId id="362"/>
            <p14:sldId id="346"/>
          </p14:sldIdLst>
        </p14:section>
        <p14:section name="IdentityServer Section" id="{E0BFD2BF-6829-3140-99E9-D77514F3195C}">
          <p14:sldIdLst>
            <p14:sldId id="347"/>
            <p14:sldId id="348"/>
            <p14:sldId id="349"/>
            <p14:sldId id="353"/>
            <p14:sldId id="354"/>
            <p14:sldId id="283"/>
          </p14:sldIdLst>
        </p14:section>
        <p14:section name="Closing Section" id="{50C2A2C7-30C4-480F-904A-E8E4BE565615}">
          <p14:sldIdLst>
            <p14:sldId id="31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BB"/>
    <a:srgbClr val="124E8F"/>
    <a:srgbClr val="12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4092" autoAdjust="0"/>
    <p:restoredTop sz="94570"/>
  </p:normalViewPr>
  <p:slideViewPr>
    <p:cSldViewPr snapToGrid="0" snapToObjects="1">
      <p:cViewPr varScale="1">
        <p:scale>
          <a:sx n="82" d="100"/>
          <a:sy n="82" d="100"/>
        </p:scale>
        <p:origin x="176" y="7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E9256-C1F5-4F6A-A881-C4D5B8FE6F66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A55BE7-B301-CB40-BD90-988EDE500F70}">
      <dgm:prSet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C2D8D059-0317-1243-BABA-FA8B49E4DD2F}" type="parTrans" cxnId="{84F724EB-EF19-874D-97A7-31FE250AE492}">
      <dgm:prSet/>
      <dgm:spPr/>
      <dgm:t>
        <a:bodyPr/>
        <a:lstStyle/>
        <a:p>
          <a:endParaRPr lang="en-US"/>
        </a:p>
      </dgm:t>
    </dgm:pt>
    <dgm:pt modelId="{B5F16B1A-FC40-7F47-856F-69A1E77E4026}" type="sibTrans" cxnId="{84F724EB-EF19-874D-97A7-31FE250AE492}">
      <dgm:prSet/>
      <dgm:spPr/>
      <dgm:t>
        <a:bodyPr/>
        <a:lstStyle/>
        <a:p>
          <a:endParaRPr lang="en-US"/>
        </a:p>
      </dgm:t>
    </dgm:pt>
    <dgm:pt modelId="{5B99AA50-50CE-7845-AB9B-38F3D08833CA}">
      <dgm:prSet/>
      <dgm:spPr/>
      <dgm:t>
        <a:bodyPr/>
        <a:lstStyle/>
        <a:p>
          <a:r>
            <a:rPr lang="en-US" dirty="0" smtClean="0"/>
            <a:t>Middleware</a:t>
          </a:r>
          <a:endParaRPr lang="en-US" dirty="0"/>
        </a:p>
      </dgm:t>
    </dgm:pt>
    <dgm:pt modelId="{7F61AA2C-E0B0-7243-965B-FBD62D3E2F93}" type="parTrans" cxnId="{E4A5C672-C0E8-C142-8E50-BFC25C7B5570}">
      <dgm:prSet/>
      <dgm:spPr/>
      <dgm:t>
        <a:bodyPr/>
        <a:lstStyle/>
        <a:p>
          <a:endParaRPr lang="en-US"/>
        </a:p>
      </dgm:t>
    </dgm:pt>
    <dgm:pt modelId="{831DA2C8-D649-1E4E-8F96-FA399CCBB38A}" type="sibTrans" cxnId="{E4A5C672-C0E8-C142-8E50-BFC25C7B5570}">
      <dgm:prSet/>
      <dgm:spPr/>
      <dgm:t>
        <a:bodyPr/>
        <a:lstStyle/>
        <a:p>
          <a:endParaRPr lang="en-US"/>
        </a:p>
      </dgm:t>
    </dgm:pt>
    <dgm:pt modelId="{17F7F301-4EA2-4043-BF16-49E84298A800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Server</a:t>
          </a:r>
          <a:endParaRPr lang="en-US" dirty="0"/>
        </a:p>
      </dgm:t>
    </dgm:pt>
    <dgm:pt modelId="{C2FE844A-108B-9D44-A915-93E4515702DF}" type="parTrans" cxnId="{D8BA4275-03AC-8D4B-B548-A10D89AE4874}">
      <dgm:prSet/>
      <dgm:spPr/>
      <dgm:t>
        <a:bodyPr/>
        <a:lstStyle/>
        <a:p>
          <a:endParaRPr lang="en-US"/>
        </a:p>
      </dgm:t>
    </dgm:pt>
    <dgm:pt modelId="{D0BE8542-CB36-7740-AEB9-62B00E13C962}" type="sibTrans" cxnId="{D8BA4275-03AC-8D4B-B548-A10D89AE4874}">
      <dgm:prSet/>
      <dgm:spPr/>
      <dgm:t>
        <a:bodyPr/>
        <a:lstStyle/>
        <a:p>
          <a:endParaRPr lang="en-US"/>
        </a:p>
      </dgm:t>
    </dgm:pt>
    <dgm:pt modelId="{EE12385C-156C-C741-9005-2796D613ECF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mtClean="0"/>
            <a:t>Host</a:t>
          </a:r>
          <a:endParaRPr lang="en-US"/>
        </a:p>
      </dgm:t>
    </dgm:pt>
    <dgm:pt modelId="{550B4419-F1FA-3C47-BB38-2F5279DA753E}" type="parTrans" cxnId="{F1394B07-2F3A-4D4E-8CC3-98F7975BEE56}">
      <dgm:prSet/>
      <dgm:spPr/>
      <dgm:t>
        <a:bodyPr/>
        <a:lstStyle/>
        <a:p>
          <a:endParaRPr lang="en-US"/>
        </a:p>
      </dgm:t>
    </dgm:pt>
    <dgm:pt modelId="{309F8F64-ADB1-4445-9384-1866A3CCEEDA}" type="sibTrans" cxnId="{F1394B07-2F3A-4D4E-8CC3-98F7975BEE56}">
      <dgm:prSet/>
      <dgm:spPr/>
      <dgm:t>
        <a:bodyPr/>
        <a:lstStyle/>
        <a:p>
          <a:endParaRPr lang="en-US"/>
        </a:p>
      </dgm:t>
    </dgm:pt>
    <dgm:pt modelId="{C1D586B8-BF3B-4F01-A05E-9F56CFA38688}" type="pres">
      <dgm:prSet presAssocID="{54FE9256-C1F5-4F6A-A881-C4D5B8FE6F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AE3CF83-5B35-A948-8977-DD654B6D4967}" type="pres">
      <dgm:prSet presAssocID="{8CA55BE7-B301-CB40-BD90-988EDE500F70}" presName="vertOne" presStyleCnt="0"/>
      <dgm:spPr/>
    </dgm:pt>
    <dgm:pt modelId="{45FBC9C5-31EE-2648-8370-526A7F46921E}" type="pres">
      <dgm:prSet presAssocID="{8CA55BE7-B301-CB40-BD90-988EDE500F7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1C820-5ACF-664D-832F-2856A6B05426}" type="pres">
      <dgm:prSet presAssocID="{8CA55BE7-B301-CB40-BD90-988EDE500F70}" presName="parTransOne" presStyleCnt="0"/>
      <dgm:spPr/>
    </dgm:pt>
    <dgm:pt modelId="{A56359A6-4511-8142-A703-985DDC718570}" type="pres">
      <dgm:prSet presAssocID="{8CA55BE7-B301-CB40-BD90-988EDE500F70}" presName="horzOne" presStyleCnt="0"/>
      <dgm:spPr/>
    </dgm:pt>
    <dgm:pt modelId="{8FF14951-B216-8D46-94CB-1DB30E8AE5EF}" type="pres">
      <dgm:prSet presAssocID="{5B99AA50-50CE-7845-AB9B-38F3D08833CA}" presName="vertTwo" presStyleCnt="0"/>
      <dgm:spPr/>
    </dgm:pt>
    <dgm:pt modelId="{F1618481-6992-C149-8690-D9C8696E7056}" type="pres">
      <dgm:prSet presAssocID="{5B99AA50-50CE-7845-AB9B-38F3D08833C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9F5A14-E39E-354F-9B1E-C8A2FCA12286}" type="pres">
      <dgm:prSet presAssocID="{5B99AA50-50CE-7845-AB9B-38F3D08833CA}" presName="parTransTwo" presStyleCnt="0"/>
      <dgm:spPr/>
    </dgm:pt>
    <dgm:pt modelId="{32EE82EA-189A-F449-AA37-D94C8EB1B7A5}" type="pres">
      <dgm:prSet presAssocID="{5B99AA50-50CE-7845-AB9B-38F3D08833CA}" presName="horzTwo" presStyleCnt="0"/>
      <dgm:spPr/>
    </dgm:pt>
    <dgm:pt modelId="{E7EEC954-E48B-0340-8D59-7CBFD2D8D9A8}" type="pres">
      <dgm:prSet presAssocID="{17F7F301-4EA2-4043-BF16-49E84298A800}" presName="vertThree" presStyleCnt="0"/>
      <dgm:spPr/>
    </dgm:pt>
    <dgm:pt modelId="{8E048698-0442-B64F-9324-C96D9932989F}" type="pres">
      <dgm:prSet presAssocID="{17F7F301-4EA2-4043-BF16-49E84298A800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292D4-8FB9-B044-B6F1-BE1207CA2707}" type="pres">
      <dgm:prSet presAssocID="{17F7F301-4EA2-4043-BF16-49E84298A800}" presName="parTransThree" presStyleCnt="0"/>
      <dgm:spPr/>
    </dgm:pt>
    <dgm:pt modelId="{F3CB612A-7B03-8D4E-8B00-5EB725E7BA15}" type="pres">
      <dgm:prSet presAssocID="{17F7F301-4EA2-4043-BF16-49E84298A800}" presName="horzThree" presStyleCnt="0"/>
      <dgm:spPr/>
    </dgm:pt>
    <dgm:pt modelId="{9C444827-205E-8445-A35A-A20F960C0A30}" type="pres">
      <dgm:prSet presAssocID="{EE12385C-156C-C741-9005-2796D613ECF6}" presName="vertFour" presStyleCnt="0">
        <dgm:presLayoutVars>
          <dgm:chPref val="3"/>
        </dgm:presLayoutVars>
      </dgm:prSet>
      <dgm:spPr/>
    </dgm:pt>
    <dgm:pt modelId="{81B2D197-80E2-7849-8201-AB3CB9D296A0}" type="pres">
      <dgm:prSet presAssocID="{EE12385C-156C-C741-9005-2796D613ECF6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F2B5D-FDC4-8D44-BA75-55BACEC3BEBE}" type="pres">
      <dgm:prSet presAssocID="{EE12385C-156C-C741-9005-2796D613ECF6}" presName="horzFour" presStyleCnt="0"/>
      <dgm:spPr/>
    </dgm:pt>
  </dgm:ptLst>
  <dgm:cxnLst>
    <dgm:cxn modelId="{C44D869C-3C9F-934F-BE5C-5A7BD7405995}" type="presOf" srcId="{17F7F301-4EA2-4043-BF16-49E84298A800}" destId="{8E048698-0442-B64F-9324-C96D9932989F}" srcOrd="0" destOrd="0" presId="urn:microsoft.com/office/officeart/2005/8/layout/hierarchy4"/>
    <dgm:cxn modelId="{F1394B07-2F3A-4D4E-8CC3-98F7975BEE56}" srcId="{17F7F301-4EA2-4043-BF16-49E84298A800}" destId="{EE12385C-156C-C741-9005-2796D613ECF6}" srcOrd="0" destOrd="0" parTransId="{550B4419-F1FA-3C47-BB38-2F5279DA753E}" sibTransId="{309F8F64-ADB1-4445-9384-1866A3CCEEDA}"/>
    <dgm:cxn modelId="{7922B222-7258-F04F-86A9-AF8D502D258C}" type="presOf" srcId="{EE12385C-156C-C741-9005-2796D613ECF6}" destId="{81B2D197-80E2-7849-8201-AB3CB9D296A0}" srcOrd="0" destOrd="0" presId="urn:microsoft.com/office/officeart/2005/8/layout/hierarchy4"/>
    <dgm:cxn modelId="{84F724EB-EF19-874D-97A7-31FE250AE492}" srcId="{54FE9256-C1F5-4F6A-A881-C4D5B8FE6F66}" destId="{8CA55BE7-B301-CB40-BD90-988EDE500F70}" srcOrd="0" destOrd="0" parTransId="{C2D8D059-0317-1243-BABA-FA8B49E4DD2F}" sibTransId="{B5F16B1A-FC40-7F47-856F-69A1E77E4026}"/>
    <dgm:cxn modelId="{37576127-C070-194E-8219-ADF89D073B4E}" type="presOf" srcId="{54FE9256-C1F5-4F6A-A881-C4D5B8FE6F66}" destId="{C1D586B8-BF3B-4F01-A05E-9F56CFA38688}" srcOrd="0" destOrd="0" presId="urn:microsoft.com/office/officeart/2005/8/layout/hierarchy4"/>
    <dgm:cxn modelId="{E4A5C672-C0E8-C142-8E50-BFC25C7B5570}" srcId="{8CA55BE7-B301-CB40-BD90-988EDE500F70}" destId="{5B99AA50-50CE-7845-AB9B-38F3D08833CA}" srcOrd="0" destOrd="0" parTransId="{7F61AA2C-E0B0-7243-965B-FBD62D3E2F93}" sibTransId="{831DA2C8-D649-1E4E-8F96-FA399CCBB38A}"/>
    <dgm:cxn modelId="{D8BA4275-03AC-8D4B-B548-A10D89AE4874}" srcId="{5B99AA50-50CE-7845-AB9B-38F3D08833CA}" destId="{17F7F301-4EA2-4043-BF16-49E84298A800}" srcOrd="0" destOrd="0" parTransId="{C2FE844A-108B-9D44-A915-93E4515702DF}" sibTransId="{D0BE8542-CB36-7740-AEB9-62B00E13C962}"/>
    <dgm:cxn modelId="{1F250613-DA42-4A44-838D-DB4653B76347}" type="presOf" srcId="{8CA55BE7-B301-CB40-BD90-988EDE500F70}" destId="{45FBC9C5-31EE-2648-8370-526A7F46921E}" srcOrd="0" destOrd="0" presId="urn:microsoft.com/office/officeart/2005/8/layout/hierarchy4"/>
    <dgm:cxn modelId="{F1D427A5-3EAA-9344-8347-3CA660E68CF3}" type="presOf" srcId="{5B99AA50-50CE-7845-AB9B-38F3D08833CA}" destId="{F1618481-6992-C149-8690-D9C8696E7056}" srcOrd="0" destOrd="0" presId="urn:microsoft.com/office/officeart/2005/8/layout/hierarchy4"/>
    <dgm:cxn modelId="{B3D43109-CDE7-B44D-9A95-4BED9351D8DC}" type="presParOf" srcId="{C1D586B8-BF3B-4F01-A05E-9F56CFA38688}" destId="{CAE3CF83-5B35-A948-8977-DD654B6D4967}" srcOrd="0" destOrd="0" presId="urn:microsoft.com/office/officeart/2005/8/layout/hierarchy4"/>
    <dgm:cxn modelId="{169D4F7B-B804-7240-A946-8FADDDC5CC50}" type="presParOf" srcId="{CAE3CF83-5B35-A948-8977-DD654B6D4967}" destId="{45FBC9C5-31EE-2648-8370-526A7F46921E}" srcOrd="0" destOrd="0" presId="urn:microsoft.com/office/officeart/2005/8/layout/hierarchy4"/>
    <dgm:cxn modelId="{B74D82B7-6CD7-1B45-BB73-FF75742111C5}" type="presParOf" srcId="{CAE3CF83-5B35-A948-8977-DD654B6D4967}" destId="{FAE1C820-5ACF-664D-832F-2856A6B05426}" srcOrd="1" destOrd="0" presId="urn:microsoft.com/office/officeart/2005/8/layout/hierarchy4"/>
    <dgm:cxn modelId="{825FCD26-48F7-AF40-B813-7C6764329A1C}" type="presParOf" srcId="{CAE3CF83-5B35-A948-8977-DD654B6D4967}" destId="{A56359A6-4511-8142-A703-985DDC718570}" srcOrd="2" destOrd="0" presId="urn:microsoft.com/office/officeart/2005/8/layout/hierarchy4"/>
    <dgm:cxn modelId="{0C2C4B96-15A6-3245-A74B-CA47FAD05A5B}" type="presParOf" srcId="{A56359A6-4511-8142-A703-985DDC718570}" destId="{8FF14951-B216-8D46-94CB-1DB30E8AE5EF}" srcOrd="0" destOrd="0" presId="urn:microsoft.com/office/officeart/2005/8/layout/hierarchy4"/>
    <dgm:cxn modelId="{80E82FC6-1249-7649-874A-CBC39B542322}" type="presParOf" srcId="{8FF14951-B216-8D46-94CB-1DB30E8AE5EF}" destId="{F1618481-6992-C149-8690-D9C8696E7056}" srcOrd="0" destOrd="0" presId="urn:microsoft.com/office/officeart/2005/8/layout/hierarchy4"/>
    <dgm:cxn modelId="{BFA38DB9-5A2C-6647-A6C6-3104D82A7A80}" type="presParOf" srcId="{8FF14951-B216-8D46-94CB-1DB30E8AE5EF}" destId="{4D9F5A14-E39E-354F-9B1E-C8A2FCA12286}" srcOrd="1" destOrd="0" presId="urn:microsoft.com/office/officeart/2005/8/layout/hierarchy4"/>
    <dgm:cxn modelId="{F4D258E8-D86A-A44F-8E56-E63473B5441E}" type="presParOf" srcId="{8FF14951-B216-8D46-94CB-1DB30E8AE5EF}" destId="{32EE82EA-189A-F449-AA37-D94C8EB1B7A5}" srcOrd="2" destOrd="0" presId="urn:microsoft.com/office/officeart/2005/8/layout/hierarchy4"/>
    <dgm:cxn modelId="{C8CCBEF8-E5D4-E440-8785-E22C60E91E7F}" type="presParOf" srcId="{32EE82EA-189A-F449-AA37-D94C8EB1B7A5}" destId="{E7EEC954-E48B-0340-8D59-7CBFD2D8D9A8}" srcOrd="0" destOrd="0" presId="urn:microsoft.com/office/officeart/2005/8/layout/hierarchy4"/>
    <dgm:cxn modelId="{7F2E9A8E-1041-1649-9FC4-5CBFFBA6ECAF}" type="presParOf" srcId="{E7EEC954-E48B-0340-8D59-7CBFD2D8D9A8}" destId="{8E048698-0442-B64F-9324-C96D9932989F}" srcOrd="0" destOrd="0" presId="urn:microsoft.com/office/officeart/2005/8/layout/hierarchy4"/>
    <dgm:cxn modelId="{7C1AFA72-E92B-7E4D-AE55-1A79B30E2B09}" type="presParOf" srcId="{E7EEC954-E48B-0340-8D59-7CBFD2D8D9A8}" destId="{9C1292D4-8FB9-B044-B6F1-BE1207CA2707}" srcOrd="1" destOrd="0" presId="urn:microsoft.com/office/officeart/2005/8/layout/hierarchy4"/>
    <dgm:cxn modelId="{9FA6DA9F-1ECA-3145-A920-452FA2E56927}" type="presParOf" srcId="{E7EEC954-E48B-0340-8D59-7CBFD2D8D9A8}" destId="{F3CB612A-7B03-8D4E-8B00-5EB725E7BA15}" srcOrd="2" destOrd="0" presId="urn:microsoft.com/office/officeart/2005/8/layout/hierarchy4"/>
    <dgm:cxn modelId="{0B658CA8-74B3-7F41-A1A1-F3A8BFFF9427}" type="presParOf" srcId="{F3CB612A-7B03-8D4E-8B00-5EB725E7BA15}" destId="{9C444827-205E-8445-A35A-A20F960C0A30}" srcOrd="0" destOrd="0" presId="urn:microsoft.com/office/officeart/2005/8/layout/hierarchy4"/>
    <dgm:cxn modelId="{A4049FD5-B520-FB4B-A9D4-8EECCFCCE2D4}" type="presParOf" srcId="{9C444827-205E-8445-A35A-A20F960C0A30}" destId="{81B2D197-80E2-7849-8201-AB3CB9D296A0}" srcOrd="0" destOrd="0" presId="urn:microsoft.com/office/officeart/2005/8/layout/hierarchy4"/>
    <dgm:cxn modelId="{BDDA5C81-4DBA-7D44-993A-457351D53BF6}" type="presParOf" srcId="{9C444827-205E-8445-A35A-A20F960C0A30}" destId="{703F2B5D-FDC4-8D44-BA75-55BACEC3BEB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BC9C5-31EE-2648-8370-526A7F46921E}">
      <dsp:nvSpPr>
        <dsp:cNvPr id="0" name=""/>
        <dsp:cNvSpPr/>
      </dsp:nvSpPr>
      <dsp:spPr>
        <a:xfrm>
          <a:off x="1897" y="2156"/>
          <a:ext cx="3882404" cy="1047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Application</a:t>
          </a:r>
          <a:endParaRPr lang="en-US" sz="4300" kern="1200" dirty="0"/>
        </a:p>
      </dsp:txBody>
      <dsp:txXfrm>
        <a:off x="32576" y="32835"/>
        <a:ext cx="3821046" cy="986107"/>
      </dsp:txXfrm>
    </dsp:sp>
    <dsp:sp modelId="{F1618481-6992-C149-8690-D9C8696E7056}">
      <dsp:nvSpPr>
        <dsp:cNvPr id="0" name=""/>
        <dsp:cNvSpPr/>
      </dsp:nvSpPr>
      <dsp:spPr>
        <a:xfrm>
          <a:off x="1897" y="1102009"/>
          <a:ext cx="3882404" cy="1047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Middleware</a:t>
          </a:r>
          <a:endParaRPr lang="en-US" sz="4300" kern="1200" dirty="0"/>
        </a:p>
      </dsp:txBody>
      <dsp:txXfrm>
        <a:off x="32576" y="1132688"/>
        <a:ext cx="3821046" cy="986107"/>
      </dsp:txXfrm>
    </dsp:sp>
    <dsp:sp modelId="{8E048698-0442-B64F-9324-C96D9932989F}">
      <dsp:nvSpPr>
        <dsp:cNvPr id="0" name=""/>
        <dsp:cNvSpPr/>
      </dsp:nvSpPr>
      <dsp:spPr>
        <a:xfrm>
          <a:off x="1897" y="2201862"/>
          <a:ext cx="3882404" cy="104746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Server</a:t>
          </a:r>
          <a:endParaRPr lang="en-US" sz="4300" kern="1200" dirty="0"/>
        </a:p>
      </dsp:txBody>
      <dsp:txXfrm>
        <a:off x="32576" y="2232541"/>
        <a:ext cx="3821046" cy="986107"/>
      </dsp:txXfrm>
    </dsp:sp>
    <dsp:sp modelId="{81B2D197-80E2-7849-8201-AB3CB9D296A0}">
      <dsp:nvSpPr>
        <dsp:cNvPr id="0" name=""/>
        <dsp:cNvSpPr/>
      </dsp:nvSpPr>
      <dsp:spPr>
        <a:xfrm>
          <a:off x="1897" y="3301716"/>
          <a:ext cx="3882404" cy="104746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Host</a:t>
          </a:r>
          <a:endParaRPr lang="en-US" sz="4300" kern="1200"/>
        </a:p>
      </dsp:txBody>
      <dsp:txXfrm>
        <a:off x="32576" y="3332395"/>
        <a:ext cx="3821046" cy="98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095681-3912-9B4E-BBF3-6E0CE63BAA8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E91079-D0A5-B744-B227-EEAA58F1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5507D-5B70-5D48-B4FB-562631555540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728FEB-24DB-BA49-9478-4BE42FD5B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8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2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1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93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9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5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notable references in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7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HTTPS: Use it!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: Happy path,</a:t>
            </a:r>
            <a:r>
              <a:rPr lang="en-US" baseline="0" dirty="0" smtClean="0"/>
              <a:t> easiest to setup. Transmits in clear text.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Logins: All implemented differently. Takes time.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Custom Grant Type: Forms vs. 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take separate paths.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Entity Framework: Everything uses it by default.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Ready: Maybe not public-facing. Very little validation/checking.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5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cards up front.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2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9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3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21973"/>
            <a:ext cx="6858000" cy="1810314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64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LogicalAdvantag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7082"/>
            <a:ext cx="3202084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6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32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1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D62CEF3B-A037-46D0-B02C-1428F07E9383}" type="datetimeFigureOut">
              <a:rPr lang="en-US" dirty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6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1825625"/>
            <a:ext cx="7891272" cy="4352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4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29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02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80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16" name="Group 15"/>
          <p:cNvGrpSpPr>
            <a:grpSpLocks/>
          </p:cNvGrpSpPr>
          <p:nvPr userDrawn="1"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7" name="Group 16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8" name="Freeform 17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86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5" r:id="rId12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oftech.net/2014/06/01/token-based-authentication-asp-net-web-api-2-owin-asp-net-identity/" TargetMode="Externa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hyperlink" Target="https://en.wikipedia.org/wiki/Open_Web_Interface_for_.N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sp.net/aspnet/overview/owin-and-katana/an-overview-of-project-katan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oauth.net/articles/authentication/" TargetMode="External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hyperlink" Target="https://en.wikipedia.org/wiki/OAut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aspnet/overview/owin-and-katana/owin-oauth-20-authorization-server" TargetMode="External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leastprivilege.com/2014/03/24/the-web-api-v2-oauth2-authorization-server-middlewareis-it-worth-i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infra.com/" TargetMode="External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ity_Assertion_Markup_Language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ID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hyperlink" Target="https://en.wikipedia.org/wiki/OAuth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peakerdeck.com/developerinfra" TargetMode="Externa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wt.io/" TargetMode="Externa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connect/" TargetMode="Externa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developers/libraries/" TargetMode="External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" TargetMode="External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" TargetMode="Externa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eveloperInfra/IdentityServer3.Samples/tree/angular" TargetMode="Externa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docsv2/" TargetMode="External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/IdentityServer3.Samples/" TargetMode="External"/><Relationship Id="rId3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connect/" TargetMode="External"/><Relationship Id="rId4" Type="http://schemas.openxmlformats.org/officeDocument/2006/relationships/hyperlink" Target="http://openid.net/developers/libraries/" TargetMode="External"/><Relationship Id="rId5" Type="http://schemas.openxmlformats.org/officeDocument/2006/relationships/hyperlink" Target="https://github.com/IdentityServer" TargetMode="External"/><Relationship Id="rId6" Type="http://schemas.openxmlformats.org/officeDocument/2006/relationships/hyperlink" Target="https://github.com/IdentityServer/IdentityServer3.Samples/" TargetMode="External"/><Relationship Id="rId7" Type="http://schemas.openxmlformats.org/officeDocument/2006/relationships/hyperlink" Target="http://www.oauthforaspnet.com/" TargetMode="External"/><Relationship Id="rId8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erminds.com/" TargetMode="External"/><Relationship Id="rId4" Type="http://schemas.openxmlformats.org/officeDocument/2006/relationships/image" Target="../media/image20.jpe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Authentication Using OpenID Connect and OAuth2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@ATLCODECAMP</a:t>
            </a:r>
          </a:p>
          <a:p>
            <a:pPr algn="ctr"/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HTTPS://ATLANTACODECAMP.COM/2016</a:t>
            </a: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5" y="1709739"/>
            <a:ext cx="7610714" cy="7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23888" y="4562476"/>
            <a:ext cx="788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019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Tokens for AngularJS, </a:t>
            </a:r>
            <a:r>
              <a:rPr lang="en-US" dirty="0" smtClean="0"/>
              <a:t>OWIN,</a:t>
            </a:r>
            <a:br>
              <a:rPr lang="en-US" dirty="0" smtClean="0"/>
            </a:br>
            <a:r>
              <a:rPr lang="en-US" dirty="0" smtClean="0"/>
              <a:t>ASP.NET </a:t>
            </a:r>
            <a:r>
              <a:rPr lang="en-US" dirty="0"/>
              <a:t>Web API &amp;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AngularJS Authentication Demo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http://bitoftech.net/2014/06/01/token-based-authentication-asp-net-web-api-2-owin-asp-net-identity/</a:t>
            </a:r>
            <a:endParaRPr lang="en-US" sz="1000" dirty="0" smtClean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82818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 Web Interface for .</a:t>
            </a:r>
            <a:r>
              <a:rPr lang="en-US" sz="4000" dirty="0" smtClean="0"/>
              <a:t>NET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1874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specification</a:t>
            </a:r>
            <a:r>
              <a:rPr lang="en-US" sz="2000" dirty="0" smtClean="0"/>
              <a:t>, not a framework</a:t>
            </a:r>
          </a:p>
          <a:p>
            <a:r>
              <a:rPr lang="en-US" sz="2000" dirty="0" smtClean="0"/>
              <a:t>A </a:t>
            </a:r>
            <a:r>
              <a:rPr lang="en-US" sz="2000" dirty="0"/>
              <a:t>standard for an interface between .NET web applications and web </a:t>
            </a:r>
            <a:r>
              <a:rPr lang="en-US" sz="2000" dirty="0" smtClean="0"/>
              <a:t>servers</a:t>
            </a:r>
          </a:p>
          <a:p>
            <a:r>
              <a:rPr lang="en-US" sz="2000" dirty="0" smtClean="0"/>
              <a:t>Decouple the </a:t>
            </a:r>
            <a:r>
              <a:rPr lang="en-US" sz="2000" dirty="0"/>
              <a:t>application </a:t>
            </a:r>
            <a:r>
              <a:rPr lang="en-US" sz="2000" dirty="0" smtClean="0"/>
              <a:t>from the [IIS] server</a:t>
            </a:r>
          </a:p>
          <a:p>
            <a:r>
              <a:rPr lang="en-US" sz="2000" dirty="0" smtClean="0"/>
              <a:t>Encourage development of simple and lightweight modules</a:t>
            </a:r>
          </a:p>
          <a:p>
            <a:r>
              <a:rPr lang="en-US" sz="2000" dirty="0"/>
              <a:t>Project Katana is OWIN implementations for Microsoft servers and frameworks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Open_Web_Interface_for_.NET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1011828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Project Katana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www.asp.net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aspnet</a:t>
            </a:r>
            <a:r>
              <a:rPr lang="en-US" sz="1000" dirty="0">
                <a:hlinkClick r:id="rId2"/>
              </a:rPr>
              <a:t>/overview/</a:t>
            </a:r>
            <a:r>
              <a:rPr lang="en-US" sz="1000" dirty="0" err="1">
                <a:hlinkClick r:id="rId2"/>
              </a:rPr>
              <a:t>owin</a:t>
            </a:r>
            <a:r>
              <a:rPr lang="en-US" sz="1000" dirty="0">
                <a:hlinkClick r:id="rId2"/>
              </a:rPr>
              <a:t>-and-katana/an-overview-of-project-katana</a:t>
            </a:r>
            <a:endParaRPr lang="en-US" sz="1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set of OWIN components built by Microsoft</a:t>
            </a:r>
          </a:p>
          <a:p>
            <a:r>
              <a:rPr lang="en-US" sz="2000" dirty="0"/>
              <a:t>Enables ASP.NET applications to be flexible, portable, lightweight, and provide better performance</a:t>
            </a:r>
          </a:p>
          <a:p>
            <a:r>
              <a:rPr lang="en-US" sz="2000" dirty="0"/>
              <a:t>Host – An executable process</a:t>
            </a:r>
          </a:p>
          <a:p>
            <a:r>
              <a:rPr lang="en-US" sz="2000" dirty="0"/>
              <a:t>Server – Opens network sockets</a:t>
            </a:r>
          </a:p>
          <a:p>
            <a:r>
              <a:rPr lang="en-US" sz="2000" dirty="0"/>
              <a:t>Middleware – Pipeline of OWIN components</a:t>
            </a:r>
          </a:p>
          <a:p>
            <a:r>
              <a:rPr lang="en-US" sz="2000" dirty="0"/>
              <a:t>Application – Your </a:t>
            </a:r>
            <a:r>
              <a:rPr lang="en-US" sz="2000" dirty="0" smtClean="0"/>
              <a:t>code</a:t>
            </a:r>
            <a:endParaRPr lang="en-US" sz="2000" dirty="0"/>
          </a:p>
        </p:txBody>
      </p:sp>
      <p:graphicFrame>
        <p:nvGraphicFramePr>
          <p:cNvPr id="9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861373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993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 uiExpand="1" build="p"/>
      <p:bldGraphic spid="9" grpId="0" uiExpan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Authorization framework</a:t>
            </a:r>
          </a:p>
          <a:p>
            <a:r>
              <a:rPr lang="en-US" sz="2000" dirty="0"/>
              <a:t>Began in November 2006 when Blaine Cook was developing the Twitter OpenID implementation</a:t>
            </a:r>
          </a:p>
          <a:p>
            <a:r>
              <a:rPr lang="en-US" sz="2000" dirty="0"/>
              <a:t>OAuth 1.0 – April 2010</a:t>
            </a:r>
          </a:p>
          <a:p>
            <a:r>
              <a:rPr lang="en-US" sz="2000" dirty="0"/>
              <a:t>OAuth 2.0 – October 2012</a:t>
            </a:r>
          </a:p>
          <a:p>
            <a:r>
              <a:rPr lang="en-US" sz="2000" dirty="0"/>
              <a:t>Allows </a:t>
            </a:r>
            <a:r>
              <a:rPr lang="en-US" sz="2000" i="1" dirty="0"/>
              <a:t>access tokens</a:t>
            </a:r>
            <a:r>
              <a:rPr lang="en-US" sz="2000" dirty="0"/>
              <a:t> be issued to third-party clients/websites</a:t>
            </a:r>
          </a:p>
          <a:p>
            <a:r>
              <a:rPr lang="en-US" sz="2000" dirty="0"/>
              <a:t>Not without its critics and controversy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</p:spTree>
    <p:extLst>
      <p:ext uri="{BB962C8B-B14F-4D97-AF65-F5344CB8AC3E}">
        <p14:creationId xmlns:p14="http://schemas.microsoft.com/office/powerpoint/2010/main" val="774501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Does not support signature, encryption, channel binding, or client </a:t>
            </a:r>
            <a:r>
              <a:rPr lang="en-US" sz="2000" dirty="0" smtClean="0"/>
              <a:t>verification.</a:t>
            </a:r>
          </a:p>
          <a:p>
            <a:r>
              <a:rPr lang="en-US" sz="2000" dirty="0" smtClean="0"/>
              <a:t>Relies </a:t>
            </a:r>
            <a:r>
              <a:rPr lang="en-US" sz="2000" dirty="0"/>
              <a:t>completely on Transport Layer Security (TLS) / Secure Sockets Layer (SSL).</a:t>
            </a:r>
          </a:p>
          <a:p>
            <a:r>
              <a:rPr lang="en-US" sz="2000" dirty="0"/>
              <a:t>“Covert Redirect” involving the </a:t>
            </a:r>
            <a:r>
              <a:rPr lang="en-US" sz="2000" dirty="0" err="1"/>
              <a:t>redirect_uri</a:t>
            </a:r>
            <a:r>
              <a:rPr lang="en-US" sz="2000" dirty="0"/>
              <a:t>.</a:t>
            </a:r>
          </a:p>
          <a:p>
            <a:r>
              <a:rPr lang="en-US" sz="2000" dirty="0"/>
              <a:t>Phishing site attacks.</a:t>
            </a:r>
          </a:p>
          <a:p>
            <a:r>
              <a:rPr lang="en-US" sz="2000" dirty="0" err="1"/>
              <a:t>Eran</a:t>
            </a:r>
            <a:r>
              <a:rPr lang="en-US" sz="2000" dirty="0"/>
              <a:t> Hammer resigned as lead author in July 2012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“OAuth 2.0 is not an authentication protocol.”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  <p:pic>
        <p:nvPicPr>
          <p:cNvPr id="10" name="Picture 9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952" y="5752432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2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1272" cy="1325563"/>
          </a:xfrm>
        </p:spPr>
        <p:txBody>
          <a:bodyPr>
            <a:normAutofit/>
          </a:bodyPr>
          <a:lstStyle/>
          <a:p>
            <a:r>
              <a:rPr lang="en-US" sz="3960" dirty="0" smtClean="0"/>
              <a:t>Pseudo-Authentication using OAuth</a:t>
            </a:r>
            <a:endParaRPr lang="en-US" sz="396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5"/>
          <a:stretch/>
        </p:blipFill>
        <p:spPr>
          <a:xfrm>
            <a:off x="628650" y="2234541"/>
            <a:ext cx="7891272" cy="3372566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54633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Katana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25625"/>
            <a:ext cx="3886200" cy="38862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 invalidUrl="http://forums.asp.net/t/2004299.aspx?Katana VS vNext"/>
              </a:rPr>
              <a:t>http://</a:t>
            </a:r>
            <a:r>
              <a:rPr lang="en-US" sz="1000" dirty="0" err="1">
                <a:hlinkClick r:id="rId4" invalidUrl="http://forums.asp.net/t/2004299.aspx?Katana VS vNext"/>
              </a:rPr>
              <a:t>forums.asp.net</a:t>
            </a:r>
            <a:r>
              <a:rPr lang="en-US" sz="1000" dirty="0">
                <a:hlinkClick r:id="rId5" invalidUrl="http://forums.asp.net/t/2004299.aspx?Katana VS vNext"/>
              </a:rPr>
              <a:t>/t/2004299.aspx?Katana%20VS%20vNext</a:t>
            </a:r>
            <a:endParaRPr lang="en-US" sz="10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”</a:t>
            </a:r>
            <a:r>
              <a:rPr lang="en-US" sz="2000" b="1" dirty="0" err="1"/>
              <a:t>vNext</a:t>
            </a:r>
            <a:r>
              <a:rPr lang="en-US" sz="2000" b="1" dirty="0"/>
              <a:t> is the successor to Katana </a:t>
            </a:r>
            <a:r>
              <a:rPr lang="en-US" sz="2000" dirty="0"/>
              <a:t>(which is why they look so similar). Katana was the beginning of the break away from </a:t>
            </a:r>
            <a:r>
              <a:rPr lang="en-US" sz="2000" dirty="0" err="1"/>
              <a:t>System.Web</a:t>
            </a:r>
            <a:r>
              <a:rPr lang="en-US" sz="2000" dirty="0"/>
              <a:t> and to more modular components for the web </a:t>
            </a:r>
            <a:r>
              <a:rPr lang="en-US" sz="2000" dirty="0" smtClean="0"/>
              <a:t>stack.”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– David Fowler</a:t>
            </a:r>
            <a:br>
              <a:rPr lang="en-US" sz="2000" dirty="0"/>
            </a:br>
            <a:r>
              <a:rPr lang="en-US" sz="2000" dirty="0"/>
              <a:t>ASP.NET Core </a:t>
            </a:r>
            <a:r>
              <a:rPr lang="en-US" sz="2000" dirty="0" smtClean="0"/>
              <a:t>Architect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8156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Is it worth it?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Pros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A</a:t>
            </a:r>
            <a:r>
              <a:rPr lang="en-US" sz="1900" dirty="0" smtClean="0"/>
              <a:t>uthentication &amp; </a:t>
            </a:r>
            <a:r>
              <a:rPr lang="en-US" sz="1900" dirty="0"/>
              <a:t>authorization </a:t>
            </a:r>
            <a:r>
              <a:rPr lang="en-US" sz="1900" dirty="0" smtClean="0"/>
              <a:t>abstracted into </a:t>
            </a:r>
            <a:r>
              <a:rPr lang="en-US" sz="1900" dirty="0"/>
              <a:t>a </a:t>
            </a:r>
            <a:r>
              <a:rPr lang="en-US" sz="1900" dirty="0" smtClean="0"/>
              <a:t>“</a:t>
            </a:r>
            <a:r>
              <a:rPr lang="en-US" sz="1900" dirty="0"/>
              <a:t>component” </a:t>
            </a:r>
            <a:r>
              <a:rPr lang="en-US" sz="1900" dirty="0" smtClean="0"/>
              <a:t>using standard </a:t>
            </a:r>
            <a:r>
              <a:rPr lang="en-US" sz="1900" dirty="0"/>
              <a:t>protocol (OAuth2</a:t>
            </a:r>
            <a:r>
              <a:rPr lang="en-US" sz="1900" dirty="0" smtClean="0"/>
              <a:t>)</a:t>
            </a:r>
          </a:p>
          <a:p>
            <a:r>
              <a:rPr lang="en-US" sz="1900" dirty="0" smtClean="0"/>
              <a:t>Eliminated the cookie </a:t>
            </a:r>
            <a:r>
              <a:rPr lang="en-US" sz="1900" dirty="0"/>
              <a:t>and Cross-Site Request Forgery (CSRF) problems for </a:t>
            </a:r>
            <a:r>
              <a:rPr lang="en-US" sz="1900" dirty="0" smtClean="0"/>
              <a:t>SPAs</a:t>
            </a:r>
          </a:p>
          <a:p>
            <a:r>
              <a:rPr lang="en-US" sz="1900" dirty="0"/>
              <a:t>E</a:t>
            </a:r>
            <a:r>
              <a:rPr lang="en-US" sz="1900" dirty="0" smtClean="0"/>
              <a:t>ncrypted </a:t>
            </a:r>
            <a:r>
              <a:rPr lang="en-US" sz="1900" dirty="0"/>
              <a:t>and signed tokens </a:t>
            </a:r>
            <a:r>
              <a:rPr lang="en-US" sz="1900" dirty="0" smtClean="0"/>
              <a:t>(using shared machine key)</a:t>
            </a:r>
          </a:p>
          <a:p>
            <a:r>
              <a:rPr lang="en-US" sz="1900" dirty="0" smtClean="0"/>
              <a:t>SSL by default</a:t>
            </a:r>
          </a:p>
          <a:p>
            <a:r>
              <a:rPr lang="en-US" sz="1900" dirty="0" smtClean="0"/>
              <a:t>Resource </a:t>
            </a:r>
            <a:r>
              <a:rPr lang="en-US" sz="1900" dirty="0"/>
              <a:t>owner flow </a:t>
            </a:r>
            <a:r>
              <a:rPr lang="en-US" sz="1900" dirty="0" smtClean="0"/>
              <a:t>very</a:t>
            </a:r>
            <a:r>
              <a:rPr lang="en-US" sz="1900" dirty="0"/>
              <a:t> </a:t>
            </a:r>
            <a:r>
              <a:rPr lang="en-US" sz="1900" dirty="0" smtClean="0"/>
              <a:t>easy.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Cons</a:t>
            </a:r>
            <a:endParaRPr lang="en-US" sz="3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Exponentially complex</a:t>
            </a:r>
          </a:p>
          <a:p>
            <a:r>
              <a:rPr lang="en-US" sz="2000" dirty="0" smtClean="0"/>
              <a:t>Adding refresh tokens required implementing persistence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mplicit flow (native or JS apps) lacked </a:t>
            </a:r>
            <a:r>
              <a:rPr lang="en-US" sz="2000" dirty="0"/>
              <a:t>login/consent</a:t>
            </a:r>
            <a:r>
              <a:rPr lang="en-US" sz="2000" dirty="0" smtClean="0"/>
              <a:t> view engine</a:t>
            </a:r>
          </a:p>
          <a:p>
            <a:r>
              <a:rPr lang="en-US" sz="2000" dirty="0" smtClean="0"/>
              <a:t>Lacking in validation</a:t>
            </a:r>
          </a:p>
          <a:p>
            <a:r>
              <a:rPr lang="en-US" sz="2000" dirty="0" smtClean="0"/>
              <a:t>The ASP.NET team decided to discontinue Project Katana to focus on consuming tokens</a:t>
            </a:r>
          </a:p>
          <a:p>
            <a:r>
              <a:rPr lang="en-US" sz="2000" dirty="0" smtClean="0"/>
              <a:t>“Note</a:t>
            </a:r>
            <a:r>
              <a:rPr lang="en-US" sz="2000" dirty="0"/>
              <a:t>: This outline should not be intended to be used for creating a secure production app</a:t>
            </a:r>
            <a:r>
              <a:rPr lang="en-US" sz="2000" dirty="0" smtClean="0"/>
              <a:t>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https://leastprivilege.com/2014/03/24/the-web-api-v2-oauth2-authorization-server-middlewareis-it-worth-it/</a:t>
            </a:r>
            <a:endParaRPr lang="en-US" sz="1000" dirty="0" smtClean="0"/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97" y="5669307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82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  <p:bldP spid="6" grpId="0" build="p"/>
      <p:bldP spid="9" grpId="0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Modern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95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Mark A. Wilson</a:t>
            </a:r>
            <a:endParaRPr lang="en-US" sz="3000" dirty="0"/>
          </a:p>
        </p:txBody>
      </p:sp>
      <p:pic>
        <p:nvPicPr>
          <p:cNvPr id="8" name="Picture Placeholder 7">
            <a:hlinkClick r:id="rId3"/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67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www.developerinfra.com</a:t>
            </a:r>
          </a:p>
          <a:p>
            <a:pPr algn="ctr"/>
            <a:r>
              <a:rPr lang="en-US" sz="2000" dirty="0" smtClean="0"/>
              <a:t>@</a:t>
            </a:r>
            <a:r>
              <a:rPr lang="en-US" sz="2000" dirty="0" err="1" smtClean="0"/>
              <a:t>DeveloperInfra</a:t>
            </a: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Software craftsman, consultant and agile .NET/JavaScript web developer. User group leader and event planner. Loving husband, dog foster, and Disney aficionado.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This happened</a:t>
            </a:r>
            <a:r>
              <a:rPr lang="is-IS" sz="3000" dirty="0" smtClean="0"/>
              <a:t>…</a:t>
            </a:r>
            <a:endParaRPr lang="en-US" sz="3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894" y="987425"/>
            <a:ext cx="366093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SOAP</a:t>
            </a:r>
          </a:p>
          <a:p>
            <a:r>
              <a:rPr lang="en-US" sz="2000" dirty="0" smtClean="0"/>
              <a:t>No SAML</a:t>
            </a:r>
          </a:p>
          <a:p>
            <a:r>
              <a:rPr lang="en-US" sz="2000" dirty="0" smtClean="0"/>
              <a:t>No WS*</a:t>
            </a:r>
          </a:p>
          <a:p>
            <a:r>
              <a:rPr lang="en-US" sz="2000" dirty="0" smtClean="0"/>
              <a:t>No Windows</a:t>
            </a:r>
          </a:p>
          <a:p>
            <a:r>
              <a:rPr lang="en-US" sz="2000" dirty="0" smtClean="0"/>
              <a:t>No Enterprise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9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Big Picture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494"/>
            <a:ext cx="7891463" cy="4347186"/>
          </a:xfrm>
        </p:spPr>
      </p:pic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60993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Protocols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9" y="1469375"/>
            <a:ext cx="7854696" cy="4712819"/>
          </a:xfrm>
        </p:spPr>
      </p:pic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7783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Concerns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Authentication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Identity of the current user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API Access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Application identity and/or delegating the user’s identity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9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92"/>
          <a:stretch/>
        </p:blipFill>
        <p:spPr bwMode="auto">
          <a:xfrm>
            <a:off x="1049537" y="2505075"/>
            <a:ext cx="3028950" cy="118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4" b="22333"/>
          <a:stretch/>
        </p:blipFill>
        <p:spPr bwMode="auto">
          <a:xfrm>
            <a:off x="5058370" y="2505075"/>
            <a:ext cx="3028950" cy="11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identityserver.github.io</a:t>
            </a:r>
            <a:r>
              <a:rPr lang="en-US" sz="1000" dirty="0">
                <a:hlinkClick r:id="rId4"/>
              </a:rPr>
              <a:t>/Documentation/docsv2/overview/</a:t>
            </a:r>
            <a:r>
              <a:rPr lang="en-US" sz="1000" dirty="0" err="1">
                <a:hlinkClick r:id="rId4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89513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Security Assertion Markup </a:t>
            </a:r>
            <a:r>
              <a:rPr lang="en-US" sz="4000" dirty="0" smtClean="0"/>
              <a:t>Language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Most </a:t>
            </a:r>
            <a:r>
              <a:rPr lang="en-US" sz="2000" dirty="0"/>
              <a:t>popular &amp; widely deployed</a:t>
            </a:r>
          </a:p>
          <a:p>
            <a:r>
              <a:rPr lang="en-US" sz="2000" dirty="0"/>
              <a:t>SAML 1.0 – November 2002</a:t>
            </a:r>
          </a:p>
          <a:p>
            <a:r>
              <a:rPr lang="en-US" sz="2000" dirty="0"/>
              <a:t>SAML 1.1 – September 2003</a:t>
            </a:r>
          </a:p>
          <a:p>
            <a:r>
              <a:rPr lang="en-US" sz="2000" dirty="0"/>
              <a:t>SAML 2.0 – March 2005</a:t>
            </a:r>
          </a:p>
          <a:p>
            <a:r>
              <a:rPr lang="en-US" sz="2000" dirty="0"/>
              <a:t>Browser single sign-on (SSO)</a:t>
            </a:r>
          </a:p>
          <a:p>
            <a:r>
              <a:rPr lang="en-US" sz="2000" dirty="0"/>
              <a:t>Problematic beyond intranet</a:t>
            </a:r>
          </a:p>
          <a:p>
            <a:r>
              <a:rPr lang="en-US" sz="2000" dirty="0" smtClean="0"/>
              <a:t>XML-based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Enterprisey</a:t>
            </a:r>
            <a:r>
              <a:rPr lang="en-US" sz="2000" dirty="0" smtClean="0"/>
              <a:t>” and “not trivial”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Security_Assertion_Markup_Language</a:t>
            </a:r>
            <a:endParaRPr lang="en-US" sz="10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825625"/>
            <a:ext cx="2794000" cy="787400"/>
          </a:xfrm>
        </p:spPr>
      </p:pic>
    </p:spTree>
    <p:extLst>
      <p:ext uri="{BB962C8B-B14F-4D97-AF65-F5344CB8AC3E}">
        <p14:creationId xmlns:p14="http://schemas.microsoft.com/office/powerpoint/2010/main" val="1514811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Newest but generally considered to be the future</a:t>
            </a:r>
          </a:p>
          <a:p>
            <a:r>
              <a:rPr lang="en-US" sz="2000" dirty="0"/>
              <a:t>OpenID – May 2005</a:t>
            </a:r>
          </a:p>
          <a:p>
            <a:r>
              <a:rPr lang="en-US" sz="2000" dirty="0"/>
              <a:t>OpenID 2.0 – December 2007</a:t>
            </a:r>
          </a:p>
          <a:p>
            <a:r>
              <a:rPr lang="en-US" sz="2000" dirty="0"/>
              <a:t>OIDC </a:t>
            </a:r>
            <a:r>
              <a:rPr lang="en-US" sz="2000" dirty="0" smtClean="0"/>
              <a:t>[3.0] </a:t>
            </a:r>
            <a:r>
              <a:rPr lang="en-US" sz="2000" dirty="0"/>
              <a:t>– February 2014</a:t>
            </a:r>
          </a:p>
          <a:p>
            <a:r>
              <a:rPr lang="en-US" sz="2000" dirty="0"/>
              <a:t>Designed to be more usable by native and mobile applications</a:t>
            </a:r>
          </a:p>
          <a:p>
            <a:r>
              <a:rPr lang="en-US" sz="2000" dirty="0"/>
              <a:t>RESTful HTTP API using JSON</a:t>
            </a:r>
          </a:p>
          <a:p>
            <a:r>
              <a:rPr lang="en-US" sz="2000" dirty="0"/>
              <a:t>Authentication layer on top of the OAuth 2.0 authorization </a:t>
            </a:r>
            <a:r>
              <a:rPr lang="en-US" sz="2000" dirty="0" smtClean="0"/>
              <a:t>framework</a:t>
            </a:r>
          </a:p>
          <a:p>
            <a:r>
              <a:rPr lang="en-US" sz="2000" dirty="0" smtClean="0"/>
              <a:t>Uses the JSON </a:t>
            </a:r>
            <a:r>
              <a:rPr lang="en-US" sz="2000" dirty="0"/>
              <a:t>Web Token (JWT) and JSON Object Signing and Encryption (JOSE</a:t>
            </a:r>
            <a:r>
              <a:rPr lang="en-US" sz="2000" dirty="0" smtClean="0"/>
              <a:t>) specs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/wiki/OpenID</a:t>
            </a:r>
            <a:endParaRPr lang="en-US" sz="1000" dirty="0" smtClean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</p:spTree>
    <p:extLst>
      <p:ext uri="{BB962C8B-B14F-4D97-AF65-F5344CB8AC3E}">
        <p14:creationId xmlns:p14="http://schemas.microsoft.com/office/powerpoint/2010/main" val="11962966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4" y="365125"/>
            <a:ext cx="6659135" cy="5813425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98766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Better Together</a:t>
            </a:r>
            <a:endParaRPr lang="en-US" sz="400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51393"/>
            <a:ext cx="3886200" cy="1842216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51393"/>
            <a:ext cx="3886200" cy="389980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identityserver.github.io</a:t>
            </a:r>
            <a:r>
              <a:rPr lang="en-US" sz="1000" dirty="0">
                <a:hlinkClick r:id="rId5"/>
              </a:rPr>
              <a:t>/Documentation/docsv2/overview/</a:t>
            </a:r>
            <a:r>
              <a:rPr lang="en-US" sz="1000" dirty="0" err="1">
                <a:hlinkClick r:id="rId5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502064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OpenID Connect and </a:t>
            </a:r>
            <a:r>
              <a:rPr lang="en-US" dirty="0" smtClean="0"/>
              <a:t>OAuth2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72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 smtClean="0"/>
              <a:t>“OpenID </a:t>
            </a:r>
            <a:r>
              <a:rPr lang="en-US" sz="2000" b="1" dirty="0"/>
              <a:t>Connect 1.0 is a simple identity layer on top of </a:t>
            </a:r>
            <a:r>
              <a:rPr lang="en-US" sz="2000" b="1" dirty="0" smtClean="0"/>
              <a:t>the</a:t>
            </a:r>
            <a:br>
              <a:rPr lang="en-US" sz="2000" b="1" dirty="0" smtClean="0"/>
            </a:br>
            <a:r>
              <a:rPr lang="en-US" sz="2000" b="1" dirty="0" smtClean="0"/>
              <a:t>OAuth </a:t>
            </a:r>
            <a:r>
              <a:rPr lang="en-US" sz="2000" b="1" dirty="0"/>
              <a:t>2.0 protocol</a:t>
            </a:r>
            <a:r>
              <a:rPr lang="en-US" sz="2000" b="1" dirty="0" smtClean="0"/>
              <a:t>.”</a:t>
            </a:r>
          </a:p>
          <a:p>
            <a:endParaRPr lang="en-US" sz="2000" dirty="0" smtClean="0"/>
          </a:p>
          <a:p>
            <a:r>
              <a:rPr lang="en-US" sz="2000" dirty="0" smtClean="0"/>
              <a:t>Defines identity tokens</a:t>
            </a:r>
          </a:p>
          <a:p>
            <a:r>
              <a:rPr lang="en-US" sz="2000" dirty="0" smtClean="0"/>
              <a:t>Defines standard token type</a:t>
            </a:r>
          </a:p>
          <a:p>
            <a:r>
              <a:rPr lang="en-US" sz="2000" dirty="0" smtClean="0"/>
              <a:t>Defines standard cryptography</a:t>
            </a:r>
          </a:p>
          <a:p>
            <a:r>
              <a:rPr lang="en-US" sz="2000" dirty="0" smtClean="0"/>
              <a:t>Defines validation procedures</a:t>
            </a:r>
          </a:p>
          <a:p>
            <a:r>
              <a:rPr lang="en-US" sz="2000" dirty="0" smtClean="0"/>
              <a:t>Defines flows for browser, native, and server-based apps</a:t>
            </a:r>
          </a:p>
          <a:p>
            <a:r>
              <a:rPr lang="en-US" sz="2000" dirty="0" smtClean="0"/>
              <a:t>Combines authentication with short/long-lived delegated API access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7327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Slide Deck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speakerdeck.com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developerinfra</a:t>
            </a:r>
            <a:endParaRPr lang="en-US" sz="1000" dirty="0" smtClean="0"/>
          </a:p>
        </p:txBody>
      </p:sp>
      <p:pic>
        <p:nvPicPr>
          <p:cNvPr id="12" name="Content Placeholder 11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3" y="1825625"/>
            <a:ext cx="7645277" cy="4352925"/>
          </a:xfrm>
        </p:spPr>
      </p:pic>
    </p:spTree>
    <p:extLst>
      <p:ext uri="{BB962C8B-B14F-4D97-AF65-F5344CB8AC3E}">
        <p14:creationId xmlns:p14="http://schemas.microsoft.com/office/powerpoint/2010/main" val="13616309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8" y="1825625"/>
            <a:ext cx="5540086" cy="4352925"/>
          </a:xfrm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0525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Authorize Endpoint</a:t>
            </a:r>
            <a:endParaRPr lang="en-US" sz="300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 smtClean="0"/>
              <a:t>UserInfo</a:t>
            </a:r>
            <a:r>
              <a:rPr lang="en-US" sz="3000" dirty="0" smtClean="0"/>
              <a:t> Endpoint</a:t>
            </a:r>
            <a:endParaRPr lang="en-US" sz="300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Token</a:t>
            </a:r>
            <a:br>
              <a:rPr lang="en-US" sz="3000" dirty="0" smtClean="0"/>
            </a:br>
            <a:r>
              <a:rPr lang="en-US" sz="3000" dirty="0" smtClean="0"/>
              <a:t>Endpoint</a:t>
            </a:r>
            <a:endParaRPr lang="en-US" sz="300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Flows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Implicit Flow</a:t>
            </a:r>
          </a:p>
          <a:p>
            <a:pPr algn="ctr"/>
            <a:r>
              <a:rPr lang="en-US" sz="2000" b="0" dirty="0" smtClean="0"/>
              <a:t>(Browser-based)</a:t>
            </a:r>
            <a:endParaRPr lang="en-US" sz="2000" b="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145628"/>
            <a:ext cx="2560320" cy="135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 smtClean="0"/>
              <a:t>Client Credentials Flow</a:t>
            </a:r>
          </a:p>
          <a:p>
            <a:pPr algn="ctr"/>
            <a:r>
              <a:rPr lang="en-US" sz="3200" b="0" dirty="0" smtClean="0"/>
              <a:t>(Server-to-Server/</a:t>
            </a:r>
            <a:r>
              <a:rPr lang="en-US" sz="3200" b="0" dirty="0" err="1" smtClean="0"/>
              <a:t>IoT</a:t>
            </a:r>
            <a:r>
              <a:rPr lang="en-US" sz="3200" b="0" dirty="0" smtClean="0"/>
              <a:t>)</a:t>
            </a:r>
            <a:endParaRPr lang="en-US" sz="3200" b="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Hybrid Flow</a:t>
            </a:r>
          </a:p>
          <a:p>
            <a:pPr algn="ctr"/>
            <a:r>
              <a:rPr lang="en-US" sz="2000" b="0" dirty="0" smtClean="0"/>
              <a:t>(Native/Mobile)</a:t>
            </a:r>
            <a:endParaRPr lang="en-US" sz="2000" b="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Implicit Flow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882782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/authorize</a:t>
            </a:r>
          </a:p>
          <a:p>
            <a:r>
              <a:rPr lang="en-US" sz="2000" dirty="0" smtClean="0"/>
              <a:t>?</a:t>
            </a:r>
            <a:r>
              <a:rPr lang="en-US" sz="2000" b="1" dirty="0" err="1" smtClean="0"/>
              <a:t>client_id</a:t>
            </a:r>
            <a:r>
              <a:rPr lang="en-US" sz="2000" dirty="0" smtClean="0"/>
              <a:t>=app1</a:t>
            </a:r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redirect_uri</a:t>
            </a:r>
            <a:r>
              <a:rPr lang="en-US" sz="2000" dirty="0" smtClean="0"/>
              <a:t>=https://</a:t>
            </a:r>
            <a:r>
              <a:rPr lang="en-US" sz="2000" dirty="0" err="1" smtClean="0"/>
              <a:t>app.com</a:t>
            </a:r>
            <a:r>
              <a:rPr lang="en-US" sz="2000" dirty="0" smtClean="0"/>
              <a:t>/</a:t>
            </a:r>
            <a:r>
              <a:rPr lang="en-US" sz="2000" dirty="0" err="1" smtClean="0"/>
              <a:t>cb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response_type</a:t>
            </a:r>
            <a:r>
              <a:rPr lang="en-US" sz="2000" dirty="0" smtClean="0"/>
              <a:t>=</a:t>
            </a:r>
            <a:r>
              <a:rPr lang="en-US" sz="2000" dirty="0" err="1" smtClean="0"/>
              <a:t>id_token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response_mode</a:t>
            </a:r>
            <a:r>
              <a:rPr lang="en-US" sz="2000" dirty="0" smtClean="0"/>
              <a:t>=</a:t>
            </a:r>
            <a:r>
              <a:rPr lang="en-US" sz="2000" dirty="0" err="1" smtClean="0"/>
              <a:t>form_post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smtClean="0"/>
              <a:t>nonce</a:t>
            </a:r>
            <a:r>
              <a:rPr lang="en-US" sz="2000" dirty="0" smtClean="0"/>
              <a:t>=a1b</a:t>
            </a:r>
            <a:r>
              <a:rPr lang="is-IS" sz="2000" dirty="0" smtClean="0"/>
              <a:t>…x9z</a:t>
            </a:r>
          </a:p>
          <a:p>
            <a:r>
              <a:rPr lang="is-IS" sz="2000" dirty="0" smtClean="0"/>
              <a:t>&amp;</a:t>
            </a:r>
            <a:r>
              <a:rPr lang="is-IS" sz="2000" b="1" dirty="0" smtClean="0"/>
              <a:t>scope</a:t>
            </a:r>
            <a:r>
              <a:rPr lang="is-IS" sz="2000" dirty="0" smtClean="0"/>
              <a:t>=openid email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987426"/>
            <a:ext cx="2286000" cy="228600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1" y="3582988"/>
            <a:ext cx="2286000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935390">
            <a:off x="5716191" y="3264217"/>
            <a:ext cx="91440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8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Identity Token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jwt.io</a:t>
            </a:r>
            <a:r>
              <a:rPr lang="en-US" sz="1000" dirty="0">
                <a:hlinkClick r:id="rId2"/>
              </a:rPr>
              <a:t>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6" y="1825625"/>
            <a:ext cx="7327910" cy="4352925"/>
          </a:xfrm>
        </p:spPr>
      </p:pic>
    </p:spTree>
    <p:extLst>
      <p:ext uri="{BB962C8B-B14F-4D97-AF65-F5344CB8AC3E}">
        <p14:creationId xmlns:p14="http://schemas.microsoft.com/office/powerpoint/2010/main" val="12309817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773680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/developers/libraries/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540786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IdentityServer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1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02182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identityserver.github.io</a:t>
            </a:r>
            <a:r>
              <a:rPr lang="en-US" sz="1000" dirty="0">
                <a:hlinkClick r:id="rId2"/>
              </a:rPr>
              <a:t>/Documentation/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182011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Code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DeveloperInfra</a:t>
            </a:r>
            <a:r>
              <a:rPr lang="en-US" sz="1000" dirty="0">
                <a:hlinkClick r:id="rId2"/>
              </a:rPr>
              <a:t>/IdentityServer3.Samples/tree/angular</a:t>
            </a:r>
            <a:endParaRPr lang="en-US" sz="1000" dirty="0" smtClean="0"/>
          </a:p>
        </p:txBody>
      </p:sp>
      <p:pic>
        <p:nvPicPr>
          <p:cNvPr id="11" name="Content Placeholder 10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3" y="1825625"/>
            <a:ext cx="7645277" cy="4352925"/>
          </a:xfrm>
        </p:spPr>
      </p:pic>
    </p:spTree>
    <p:extLst>
      <p:ext uri="{BB962C8B-B14F-4D97-AF65-F5344CB8AC3E}">
        <p14:creationId xmlns:p14="http://schemas.microsoft.com/office/powerpoint/2010/main" val="1649623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https://identityserver.github.io/Documentation/docsv2/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357315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r>
              <a:rPr lang="en-US" sz="1000" dirty="0">
                <a:hlinkClick r:id="rId2"/>
              </a:rPr>
              <a:t>/IdentityServer3.Samples/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4937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4990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ogicaladvantage.com/wp-content/themes/LogicalAdvantage/images/home-b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4"/>
          <a:stretch/>
        </p:blipFill>
        <p:spPr bwMode="auto">
          <a:xfrm>
            <a:off x="0" y="0"/>
            <a:ext cx="9144000" cy="68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743200"/>
            <a:ext cx="8214341" cy="1371600"/>
            <a:chOff x="0" y="2743200"/>
            <a:chExt cx="8214341" cy="1371600"/>
          </a:xfrm>
        </p:grpSpPr>
        <p:sp>
          <p:nvSpPr>
            <p:cNvPr id="6" name="Rectangle 5"/>
            <p:cNvSpPr/>
            <p:nvPr/>
          </p:nvSpPr>
          <p:spPr>
            <a:xfrm>
              <a:off x="0" y="2743200"/>
              <a:ext cx="7071341" cy="13716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 smtClean="0">
                  <a:latin typeface="+mj-lt"/>
                </a:rPr>
                <a:t>IdentityServer</a:t>
              </a:r>
              <a:endParaRPr lang="en-US" sz="4000" b="1" dirty="0"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071341" y="2743200"/>
              <a:ext cx="1143000" cy="1371600"/>
              <a:chOff x="7071341" y="2743200"/>
              <a:chExt cx="1143000" cy="1371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071341" y="2743200"/>
                <a:ext cx="11430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>DEMO</a:t>
                </a:r>
                <a:endParaRPr lang="en-US" sz="20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5299" y="2987934"/>
                <a:ext cx="675084" cy="6750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6" name="Freeform 15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32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Resources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OpenID Connect: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://openid.net/connect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r>
              <a:rPr lang="en-US" sz="2000" dirty="0" smtClean="0"/>
              <a:t>OpenID Connect Libraries: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://openid.net/developers/libraries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: </a:t>
            </a:r>
            <a:r>
              <a:rPr lang="en-US" sz="2000" dirty="0">
                <a:hlinkClick r:id="rId5"/>
              </a:rPr>
              <a:t>https://github.com/IdentityServer</a:t>
            </a:r>
            <a:endParaRPr lang="en-US" sz="2000" dirty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 Samples: </a:t>
            </a:r>
            <a:r>
              <a:rPr lang="en-US" sz="2000" dirty="0">
                <a:hlinkClick r:id="rId6"/>
              </a:rPr>
              <a:t>https://github.com/IdentityServer/IdentityServer3.Samples/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OAuth for ASP.NET: </a:t>
            </a:r>
            <a:r>
              <a:rPr lang="en-US" sz="2000" dirty="0">
                <a:hlinkClick r:id="rId7"/>
              </a:rPr>
              <a:t>http://www.oauthforaspnet.com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/>
              <a:t>JSON Web Tokens: </a:t>
            </a:r>
            <a:r>
              <a:rPr lang="en-US" sz="2000" dirty="0">
                <a:hlinkClick r:id="rId8"/>
              </a:rPr>
              <a:t>https://jwt.io</a:t>
            </a:r>
            <a:r>
              <a:rPr lang="en-US" sz="2000" dirty="0" smtClean="0">
                <a:hlinkClick r:id="rId8"/>
              </a:rPr>
              <a:t>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Using OpenID Connect and </a:t>
            </a:r>
            <a:r>
              <a:rPr lang="en-US" b="1" dirty="0" smtClean="0"/>
              <a:t>OAuth2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10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457200"/>
            <a:ext cx="3153746" cy="1600200"/>
          </a:xfrm>
        </p:spPr>
        <p:txBody>
          <a:bodyPr>
            <a:normAutofit/>
          </a:bodyPr>
          <a:lstStyle/>
          <a:p>
            <a:pPr algn="ctr"/>
            <a:r>
              <a:rPr lang="en-US" sz="2990" dirty="0" smtClean="0"/>
              <a:t>Logical Advantage</a:t>
            </a:r>
            <a:endParaRPr lang="en-US" sz="299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49057" cy="3811588"/>
          </a:xfrm>
        </p:spPr>
        <p:txBody>
          <a:bodyPr>
            <a:normAutofit/>
          </a:bodyPr>
          <a:lstStyle/>
          <a:p>
            <a:pPr algn="ctr"/>
            <a:r>
              <a:rPr lang="en-US" sz="1990" dirty="0" smtClean="0"/>
              <a:t>www.logicaladvantage.com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Our mission is to partner with our clients to provide strategies and solutions that maximize the ROI of Enterprise Asset Intelligence and Human Capital Development.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0" y="987426"/>
            <a:ext cx="4629151" cy="2653579"/>
          </a:xfrm>
          <a:prstGeom prst="rect">
            <a:avLst/>
          </a:prstGeom>
        </p:spPr>
      </p:pic>
      <p:pic>
        <p:nvPicPr>
          <p:cNvPr id="1026" name="Picture 2" descr="http://www.standupamericaus.org/sua/wp-content/uploads/2013/03/Yeswerehi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6" y="57626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36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Platinum Sponsors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6" y="2397588"/>
            <a:ext cx="3328787" cy="1109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38" y="2716608"/>
            <a:ext cx="2857500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38" y="4171148"/>
            <a:ext cx="3072548" cy="850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4137499"/>
            <a:ext cx="3127393" cy="9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Gold Sponsors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79" y="3734850"/>
            <a:ext cx="2143125" cy="671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36" y="4648435"/>
            <a:ext cx="21431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43" y="3504026"/>
            <a:ext cx="2912234" cy="854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79" y="2650165"/>
            <a:ext cx="2143125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" y="2492619"/>
            <a:ext cx="2458815" cy="7212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36" y="2585222"/>
            <a:ext cx="21431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3692493"/>
            <a:ext cx="2143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Silver Sponsors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11" descr="Wilder Mind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33" y="2136953"/>
            <a:ext cx="2066498" cy="6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69" y="5118767"/>
            <a:ext cx="2057400" cy="603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56" y="2136953"/>
            <a:ext cx="2574872" cy="75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19" y="5118767"/>
            <a:ext cx="1753185" cy="51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81" y="5118767"/>
            <a:ext cx="2143125" cy="62865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28650" y="333851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/>
              <a:t>SWAG Sponsors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04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Surveys and Prizes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34290" rIns="0" bIns="3429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Please complete the session and event surveys!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 1 </a:t>
            </a:r>
            <a:r>
              <a:rPr lang="en-US" sz="2000" dirty="0"/>
              <a:t>ticket per session survey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 1 </a:t>
            </a:r>
            <a:r>
              <a:rPr lang="en-US" sz="2000" dirty="0"/>
              <a:t>ticket for the event survey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 1 </a:t>
            </a:r>
            <a:r>
              <a:rPr lang="en-US" sz="2000" dirty="0"/>
              <a:t>ticket for completing the booth game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Drawing for prizes begins at 5pm in Q202</a:t>
            </a:r>
          </a:p>
        </p:txBody>
      </p:sp>
    </p:spTree>
    <p:extLst>
      <p:ext uri="{BB962C8B-B14F-4D97-AF65-F5344CB8AC3E}">
        <p14:creationId xmlns:p14="http://schemas.microsoft.com/office/powerpoint/2010/main" val="1368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LA Theme">
  <a:themeElements>
    <a:clrScheme name="LA Theme">
      <a:dk1>
        <a:srgbClr val="000000"/>
      </a:dk1>
      <a:lt1>
        <a:sysClr val="window" lastClr="FFFFFF"/>
      </a:lt1>
      <a:dk2>
        <a:srgbClr val="216BB0"/>
      </a:dk2>
      <a:lt2>
        <a:srgbClr val="6ABBF2"/>
      </a:lt2>
      <a:accent1>
        <a:srgbClr val="0C5998"/>
      </a:accent1>
      <a:accent2>
        <a:srgbClr val="1D74AE"/>
      </a:accent2>
      <a:accent3>
        <a:srgbClr val="1699E5"/>
      </a:accent3>
      <a:accent4>
        <a:srgbClr val="1999E5"/>
      </a:accent4>
      <a:accent5>
        <a:srgbClr val="A3D6F4"/>
      </a:accent5>
      <a:accent6>
        <a:srgbClr val="E0F1FB"/>
      </a:accent6>
      <a:hlink>
        <a:srgbClr val="216BB0"/>
      </a:hlink>
      <a:folHlink>
        <a:srgbClr val="216BB0"/>
      </a:folHlink>
    </a:clrScheme>
    <a:fontScheme name="Custom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 Theme" id="{0C93987E-19EF-47DC-ABCB-DA46CD96193E}" vid="{F0AFC36C-FD12-45F5-8613-E451BB7BE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3CAEEC71667408ACC02BEB548A56D" ma:contentTypeVersion="3" ma:contentTypeDescription="Create a new document." ma:contentTypeScope="" ma:versionID="23e8bb0a33c755905e614742b2783bde">
  <xsd:schema xmlns:xsd="http://www.w3.org/2001/XMLSchema" xmlns:xs="http://www.w3.org/2001/XMLSchema" xmlns:p="http://schemas.microsoft.com/office/2006/metadata/properties" xmlns:ns2="02bd6a0b-236f-44b1-ac7f-67f2a6e3680e" targetNamespace="http://schemas.microsoft.com/office/2006/metadata/properties" ma:root="true" ma:fieldsID="20181650eebda15223e229eaffbf1bc2" ns2:_="">
    <xsd:import namespace="02bd6a0b-236f-44b1-ac7f-67f2a6e368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d6a0b-236f-44b1-ac7f-67f2a6e368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bd6a0b-236f-44b1-ac7f-67f2a6e3680e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BC9EB5D-DC28-4690-95B6-F37F944D14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A78D05-A060-47BA-B22C-38E836AA9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d6a0b-236f-44b1-ac7f-67f2a6e36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FED9E6-C1C9-45CE-A712-0F2214214312}">
  <ds:schemaRefs>
    <ds:schemaRef ds:uri="http://www.w3.org/XML/1998/namespace"/>
    <ds:schemaRef ds:uri="http://schemas.microsoft.com/office/2006/documentManagement/types"/>
    <ds:schemaRef ds:uri="02bd6a0b-236f-44b1-ac7f-67f2a6e3680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6911</TotalTime>
  <Words>917</Words>
  <Application>Microsoft Macintosh PowerPoint</Application>
  <PresentationFormat>On-screen Show (4:3)</PresentationFormat>
  <Paragraphs>301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PT Sans</vt:lpstr>
      <vt:lpstr>Segoe UI Light</vt:lpstr>
      <vt:lpstr>Wingdings</vt:lpstr>
      <vt:lpstr>Arial</vt:lpstr>
      <vt:lpstr>LA Theme</vt:lpstr>
      <vt:lpstr>Authentication Using OpenID Connect and OAuth2</vt:lpstr>
      <vt:lpstr>Mark A. Wilson</vt:lpstr>
      <vt:lpstr>Slide Deck</vt:lpstr>
      <vt:lpstr>Source Code</vt:lpstr>
      <vt:lpstr>Logical Advantage</vt:lpstr>
      <vt:lpstr>Platinum Sponsors</vt:lpstr>
      <vt:lpstr>Gold Sponsors</vt:lpstr>
      <vt:lpstr>Silver Sponsors</vt:lpstr>
      <vt:lpstr>Surveys and Prizes</vt:lpstr>
      <vt:lpstr>Authentication Using Tokens for AngularJS, OWIN, ASP.NET Web API &amp; Identity</vt:lpstr>
      <vt:lpstr>AngularJS Authentication Demo</vt:lpstr>
      <vt:lpstr>Open Web Interface for .NET</vt:lpstr>
      <vt:lpstr>Project Katana</vt:lpstr>
      <vt:lpstr>OAuth 2.0</vt:lpstr>
      <vt:lpstr>OAuth 2.0</vt:lpstr>
      <vt:lpstr>Pseudo-Authentication using OAuth</vt:lpstr>
      <vt:lpstr>Project Katana</vt:lpstr>
      <vt:lpstr>Is it worth it?</vt:lpstr>
      <vt:lpstr>Modern Applications</vt:lpstr>
      <vt:lpstr>This happened…</vt:lpstr>
      <vt:lpstr>The Big Picture</vt:lpstr>
      <vt:lpstr>Security Protocols</vt:lpstr>
      <vt:lpstr>Security Concerns</vt:lpstr>
      <vt:lpstr>Security Assertion Markup Language</vt:lpstr>
      <vt:lpstr>OpenID Connect</vt:lpstr>
      <vt:lpstr>PowerPoint Presentation</vt:lpstr>
      <vt:lpstr>Better Together</vt:lpstr>
      <vt:lpstr>Authentication Using OpenID Connect and OAuth2</vt:lpstr>
      <vt:lpstr>OpenID Connect</vt:lpstr>
      <vt:lpstr>OpenID Connect</vt:lpstr>
      <vt:lpstr>OpenID Connect</vt:lpstr>
      <vt:lpstr>Flows</vt:lpstr>
      <vt:lpstr>Implicit Flow</vt:lpstr>
      <vt:lpstr>Identity Token</vt:lpstr>
      <vt:lpstr>Getting Started</vt:lpstr>
      <vt:lpstr>Getting Started</vt:lpstr>
      <vt:lpstr>IdentityServer</vt:lpstr>
      <vt:lpstr>Getting Started</vt:lpstr>
      <vt:lpstr>Getting Started</vt:lpstr>
      <vt:lpstr>Getting Started</vt:lpstr>
      <vt:lpstr>Getting Started</vt:lpstr>
      <vt:lpstr>PowerPoint Presentation</vt:lpstr>
      <vt:lpstr>Resources</vt:lpstr>
      <vt:lpstr>Authentication Using OpenID Connect and OAuth2</vt:lpstr>
    </vt:vector>
  </TitlesOfParts>
  <Company>CGR Creative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Julio Colmenares</dc:creator>
  <cp:lastModifiedBy>Mark Wilson</cp:lastModifiedBy>
  <cp:revision>336</cp:revision>
  <cp:lastPrinted>2015-07-09T15:18:07Z</cp:lastPrinted>
  <dcterms:created xsi:type="dcterms:W3CDTF">2014-11-26T17:14:01Z</dcterms:created>
  <dcterms:modified xsi:type="dcterms:W3CDTF">2016-10-15T15:56:11Z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0x010100F853CAEEC71667408ACC02BEB548A56D</vt:lpwstr>
  </property>
</Properties>
</file>